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70" r:id="rId6"/>
    <p:sldId id="261" r:id="rId7"/>
    <p:sldId id="257" r:id="rId8"/>
    <p:sldId id="262" r:id="rId9"/>
    <p:sldId id="264" r:id="rId10"/>
    <p:sldId id="266" r:id="rId11"/>
    <p:sldId id="265" r:id="rId12"/>
    <p:sldId id="267" r:id="rId13"/>
    <p:sldId id="271" r:id="rId14"/>
    <p:sldId id="268" r:id="rId15"/>
    <p:sldId id="272" r:id="rId16"/>
    <p:sldId id="269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52"/>
  </p:normalViewPr>
  <p:slideViewPr>
    <p:cSldViewPr snapToGrid="0" snapToObjects="1">
      <p:cViewPr varScale="1">
        <p:scale>
          <a:sx n="107" d="100"/>
          <a:sy n="107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oftwaretestingmaterial.com/sdlc-software-development-life-cycle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C787A-1F74-5D4B-B7EB-C8DBD66B7E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Software verification and validation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C5D6AB-B51A-324C-BBBB-3834CE56AD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Presented by </a:t>
            </a:r>
          </a:p>
          <a:p>
            <a:r>
              <a:rPr lang="en-US" dirty="0"/>
              <a:t>Samit Sharma (CWID:888261328)</a:t>
            </a:r>
          </a:p>
          <a:p>
            <a:r>
              <a:rPr lang="en-US" dirty="0" err="1"/>
              <a:t>Ratik</a:t>
            </a:r>
            <a:r>
              <a:rPr lang="en-US" dirty="0"/>
              <a:t> Shetty (CWID:888260478)</a:t>
            </a:r>
          </a:p>
          <a:p>
            <a:r>
              <a:rPr lang="en-US" dirty="0"/>
              <a:t>Guide: Prof. D </a:t>
            </a:r>
            <a:r>
              <a:rPr lang="en-IN" dirty="0" err="1"/>
              <a:t>Heckathorn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742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1635-3C2A-8846-989B-009E682DA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82" y="0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Book appointment screen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1A36E5-D436-FD45-A8AD-64CB75D3CE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0866" y="1943438"/>
            <a:ext cx="5700385" cy="3847759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8DE3D05-9581-BB44-9B2C-9227E3A8D56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9421002"/>
              </p:ext>
            </p:extLst>
          </p:nvPr>
        </p:nvGraphicFramePr>
        <p:xfrm>
          <a:off x="6096000" y="1943439"/>
          <a:ext cx="5935130" cy="38477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7026">
                  <a:extLst>
                    <a:ext uri="{9D8B030D-6E8A-4147-A177-3AD203B41FA5}">
                      <a16:colId xmlns:a16="http://schemas.microsoft.com/office/drawing/2014/main" val="3290782347"/>
                    </a:ext>
                  </a:extLst>
                </a:gridCol>
                <a:gridCol w="1187026">
                  <a:extLst>
                    <a:ext uri="{9D8B030D-6E8A-4147-A177-3AD203B41FA5}">
                      <a16:colId xmlns:a16="http://schemas.microsoft.com/office/drawing/2014/main" val="1029439436"/>
                    </a:ext>
                  </a:extLst>
                </a:gridCol>
                <a:gridCol w="1187026">
                  <a:extLst>
                    <a:ext uri="{9D8B030D-6E8A-4147-A177-3AD203B41FA5}">
                      <a16:colId xmlns:a16="http://schemas.microsoft.com/office/drawing/2014/main" val="4048737581"/>
                    </a:ext>
                  </a:extLst>
                </a:gridCol>
                <a:gridCol w="1187026">
                  <a:extLst>
                    <a:ext uri="{9D8B030D-6E8A-4147-A177-3AD203B41FA5}">
                      <a16:colId xmlns:a16="http://schemas.microsoft.com/office/drawing/2014/main" val="498413889"/>
                    </a:ext>
                  </a:extLst>
                </a:gridCol>
                <a:gridCol w="1187026">
                  <a:extLst>
                    <a:ext uri="{9D8B030D-6E8A-4147-A177-3AD203B41FA5}">
                      <a16:colId xmlns:a16="http://schemas.microsoft.com/office/drawing/2014/main" val="3584846701"/>
                    </a:ext>
                  </a:extLst>
                </a:gridCol>
              </a:tblGrid>
              <a:tr h="1332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Input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Expected 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Actual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Result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extLst>
                  <a:ext uri="{0D108BD9-81ED-4DB2-BD59-A6C34878D82A}">
                    <a16:rowId xmlns:a16="http://schemas.microsoft.com/office/drawing/2014/main" val="597650197"/>
                  </a:ext>
                </a:extLst>
              </a:tr>
              <a:tr h="4120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Click on Doctor Specialization field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Load drop Down list 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No values to select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extLst>
                  <a:ext uri="{0D108BD9-81ED-4DB2-BD59-A6C34878D82A}">
                    <a16:rowId xmlns:a16="http://schemas.microsoft.com/office/drawing/2014/main" val="2495866595"/>
                  </a:ext>
                </a:extLst>
              </a:tr>
              <a:tr h="5514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Click on Doctor Specialization field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Load drop Down list 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Doctor Specialization populated in Drop down list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extLst>
                  <a:ext uri="{0D108BD9-81ED-4DB2-BD59-A6C34878D82A}">
                    <a16:rowId xmlns:a16="http://schemas.microsoft.com/office/drawing/2014/main" val="1875814875"/>
                  </a:ext>
                </a:extLst>
              </a:tr>
              <a:tr h="4120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Click on Doctors field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Load Doctors name in a Drop-down list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No values populated in drop down list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extLst>
                  <a:ext uri="{0D108BD9-81ED-4DB2-BD59-A6C34878D82A}">
                    <a16:rowId xmlns:a16="http://schemas.microsoft.com/office/drawing/2014/main" val="3155677072"/>
                  </a:ext>
                </a:extLst>
              </a:tr>
              <a:tr h="4120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Click on Doctors field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Load Doctors name in a Drop-down list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Doctors name populated in drop down list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extLst>
                  <a:ext uri="{0D108BD9-81ED-4DB2-BD59-A6C34878D82A}">
                    <a16:rowId xmlns:a16="http://schemas.microsoft.com/office/drawing/2014/main" val="1463017139"/>
                  </a:ext>
                </a:extLst>
              </a:tr>
              <a:tr h="4120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Major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Selected Doctors Specialization and Name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Populate Consultancy Fees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Consultancy field remain blank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extLst>
                  <a:ext uri="{0D108BD9-81ED-4DB2-BD59-A6C34878D82A}">
                    <a16:rowId xmlns:a16="http://schemas.microsoft.com/office/drawing/2014/main" val="1885890838"/>
                  </a:ext>
                </a:extLst>
              </a:tr>
              <a:tr h="4120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Selected Doctors Specialization and Name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Populate Consultancy Fees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Calculates Consultancy Fees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extLst>
                  <a:ext uri="{0D108BD9-81ED-4DB2-BD59-A6C34878D82A}">
                    <a16:rowId xmlns:a16="http://schemas.microsoft.com/office/drawing/2014/main" val="396840016"/>
                  </a:ext>
                </a:extLst>
              </a:tr>
              <a:tr h="5514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25145" algn="ctr"/>
                        </a:tabLst>
                      </a:pPr>
                      <a:r>
                        <a:rPr lang="en-US" sz="800">
                          <a:effectLst/>
                        </a:rPr>
                        <a:t>Selected Doctors Specialization, Name and clicked Submit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Please select Date and Time to Book Appointment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Appointment booked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extLst>
                  <a:ext uri="{0D108BD9-81ED-4DB2-BD59-A6C34878D82A}">
                    <a16:rowId xmlns:a16="http://schemas.microsoft.com/office/drawing/2014/main" val="2564086864"/>
                  </a:ext>
                </a:extLst>
              </a:tr>
              <a:tr h="5514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25145" algn="ctr"/>
                        </a:tabLst>
                      </a:pPr>
                      <a:r>
                        <a:rPr lang="en-US" sz="800">
                          <a:effectLst/>
                        </a:rPr>
                        <a:t>Selected Doctors Specialization, Name and clicked Submit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Please select Date and Time to Book Appointment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Please Select Date and Time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PASS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556" marR="50556" marT="0" marB="0"/>
                </a:tc>
                <a:extLst>
                  <a:ext uri="{0D108BD9-81ED-4DB2-BD59-A6C34878D82A}">
                    <a16:rowId xmlns:a16="http://schemas.microsoft.com/office/drawing/2014/main" val="12061802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6045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3592-BF5C-D348-B2BA-B61FCE160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13" y="0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Appointment history screen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359415-A264-FE41-8883-665B3F2FEC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4325" y="2497625"/>
            <a:ext cx="5824609" cy="3180782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E2E5D32-FA8A-624F-B0D4-374CDC45261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78684154"/>
              </p:ext>
            </p:extLst>
          </p:nvPr>
        </p:nvGraphicFramePr>
        <p:xfrm>
          <a:off x="6096000" y="2497625"/>
          <a:ext cx="5971675" cy="318078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94335">
                  <a:extLst>
                    <a:ext uri="{9D8B030D-6E8A-4147-A177-3AD203B41FA5}">
                      <a16:colId xmlns:a16="http://schemas.microsoft.com/office/drawing/2014/main" val="3895006255"/>
                    </a:ext>
                  </a:extLst>
                </a:gridCol>
                <a:gridCol w="1194335">
                  <a:extLst>
                    <a:ext uri="{9D8B030D-6E8A-4147-A177-3AD203B41FA5}">
                      <a16:colId xmlns:a16="http://schemas.microsoft.com/office/drawing/2014/main" val="2791250677"/>
                    </a:ext>
                  </a:extLst>
                </a:gridCol>
                <a:gridCol w="1194335">
                  <a:extLst>
                    <a:ext uri="{9D8B030D-6E8A-4147-A177-3AD203B41FA5}">
                      <a16:colId xmlns:a16="http://schemas.microsoft.com/office/drawing/2014/main" val="2051109598"/>
                    </a:ext>
                  </a:extLst>
                </a:gridCol>
                <a:gridCol w="1194335">
                  <a:extLst>
                    <a:ext uri="{9D8B030D-6E8A-4147-A177-3AD203B41FA5}">
                      <a16:colId xmlns:a16="http://schemas.microsoft.com/office/drawing/2014/main" val="3587613075"/>
                    </a:ext>
                  </a:extLst>
                </a:gridCol>
                <a:gridCol w="1194335">
                  <a:extLst>
                    <a:ext uri="{9D8B030D-6E8A-4147-A177-3AD203B41FA5}">
                      <a16:colId xmlns:a16="http://schemas.microsoft.com/office/drawing/2014/main" val="3314481501"/>
                    </a:ext>
                  </a:extLst>
                </a:gridCol>
              </a:tblGrid>
              <a:tr h="1821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Input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Expected 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Actual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Result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extLst>
                  <a:ext uri="{0D108BD9-81ED-4DB2-BD59-A6C34878D82A}">
                    <a16:rowId xmlns:a16="http://schemas.microsoft.com/office/drawing/2014/main" val="68534984"/>
                  </a:ext>
                </a:extLst>
              </a:tr>
              <a:tr h="3727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Major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Booked Appointment 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Current Status = Active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Current Status = Inactive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FAIL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extLst>
                  <a:ext uri="{0D108BD9-81ED-4DB2-BD59-A6C34878D82A}">
                    <a16:rowId xmlns:a16="http://schemas.microsoft.com/office/drawing/2014/main" val="1261013680"/>
                  </a:ext>
                </a:extLst>
              </a:tr>
              <a:tr h="3727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Booked Appointment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Current Status = Active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Current Status = Active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extLst>
                  <a:ext uri="{0D108BD9-81ED-4DB2-BD59-A6C34878D82A}">
                    <a16:rowId xmlns:a16="http://schemas.microsoft.com/office/drawing/2014/main" val="1119290679"/>
                  </a:ext>
                </a:extLst>
              </a:tr>
              <a:tr h="5633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Booked Appointment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Doctor Name = </a:t>
                      </a:r>
                      <a:endParaRPr lang="en-IN" sz="9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Ex: “</a:t>
                      </a:r>
                      <a:r>
                        <a:rPr lang="en-US" sz="800">
                          <a:effectLst/>
                        </a:rPr>
                        <a:t>Sarita Pandey</a:t>
                      </a:r>
                      <a:r>
                        <a:rPr lang="en-US" sz="900">
                          <a:effectLst/>
                        </a:rPr>
                        <a:t>”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Doctor Name = “ ”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FAIL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extLst>
                  <a:ext uri="{0D108BD9-81ED-4DB2-BD59-A6C34878D82A}">
                    <a16:rowId xmlns:a16="http://schemas.microsoft.com/office/drawing/2014/main" val="2224398586"/>
                  </a:ext>
                </a:extLst>
              </a:tr>
              <a:tr h="5633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Booked Appointment 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Doctor Name = </a:t>
                      </a:r>
                      <a:endParaRPr lang="en-IN" sz="9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Ex: “</a:t>
                      </a:r>
                      <a:r>
                        <a:rPr lang="en-US" sz="800">
                          <a:effectLst/>
                        </a:rPr>
                        <a:t>Sarita Pandey</a:t>
                      </a:r>
                      <a:r>
                        <a:rPr lang="en-US" sz="900">
                          <a:effectLst/>
                        </a:rPr>
                        <a:t>”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Doctor Name = Ex: “</a:t>
                      </a:r>
                      <a:r>
                        <a:rPr lang="en-US" sz="800" dirty="0">
                          <a:effectLst/>
                        </a:rPr>
                        <a:t>Sarita Pandey</a:t>
                      </a:r>
                      <a:r>
                        <a:rPr lang="en-US" sz="900" dirty="0">
                          <a:effectLst/>
                        </a:rPr>
                        <a:t>”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extLst>
                  <a:ext uri="{0D108BD9-81ED-4DB2-BD59-A6C34878D82A}">
                    <a16:rowId xmlns:a16="http://schemas.microsoft.com/office/drawing/2014/main" val="189082885"/>
                  </a:ext>
                </a:extLst>
              </a:tr>
              <a:tr h="5633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Major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Booked Appointment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Under Action </a:t>
                      </a:r>
                      <a:r>
                        <a:rPr lang="en-US" sz="9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900">
                          <a:effectLst/>
                        </a:rPr>
                        <a:t> Cancel Option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Under Action </a:t>
                      </a:r>
                      <a:r>
                        <a:rPr lang="en-US" sz="9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900">
                          <a:effectLst/>
                        </a:rPr>
                        <a:t> Cancel option Disabled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FAIL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extLst>
                  <a:ext uri="{0D108BD9-81ED-4DB2-BD59-A6C34878D82A}">
                    <a16:rowId xmlns:a16="http://schemas.microsoft.com/office/drawing/2014/main" val="122337507"/>
                  </a:ext>
                </a:extLst>
              </a:tr>
              <a:tr h="5633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Booked Appointment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Under Action </a:t>
                      </a:r>
                      <a:r>
                        <a:rPr lang="en-US" sz="9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900">
                          <a:effectLst/>
                        </a:rPr>
                        <a:t> Cancel Option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Under Action </a:t>
                      </a:r>
                      <a:r>
                        <a:rPr lang="en-US" sz="9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900">
                          <a:effectLst/>
                        </a:rPr>
                        <a:t> Cancel option Enabled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706" marR="57706" marT="0" marB="0"/>
                </a:tc>
                <a:extLst>
                  <a:ext uri="{0D108BD9-81ED-4DB2-BD59-A6C34878D82A}">
                    <a16:rowId xmlns:a16="http://schemas.microsoft.com/office/drawing/2014/main" val="25564269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447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02D11-D64D-F149-96E3-1B1811978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8786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Integration testing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06463A2-C076-C441-8675-4FFB06CC08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7415306"/>
              </p:ext>
            </p:extLst>
          </p:nvPr>
        </p:nvGraphicFramePr>
        <p:xfrm>
          <a:off x="1524000" y="1298713"/>
          <a:ext cx="8163338" cy="51815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9988">
                  <a:extLst>
                    <a:ext uri="{9D8B030D-6E8A-4147-A177-3AD203B41FA5}">
                      <a16:colId xmlns:a16="http://schemas.microsoft.com/office/drawing/2014/main" val="1883306731"/>
                    </a:ext>
                  </a:extLst>
                </a:gridCol>
                <a:gridCol w="2405346">
                  <a:extLst>
                    <a:ext uri="{9D8B030D-6E8A-4147-A177-3AD203B41FA5}">
                      <a16:colId xmlns:a16="http://schemas.microsoft.com/office/drawing/2014/main" val="1579605261"/>
                    </a:ext>
                  </a:extLst>
                </a:gridCol>
                <a:gridCol w="1632668">
                  <a:extLst>
                    <a:ext uri="{9D8B030D-6E8A-4147-A177-3AD203B41FA5}">
                      <a16:colId xmlns:a16="http://schemas.microsoft.com/office/drawing/2014/main" val="3151144430"/>
                    </a:ext>
                  </a:extLst>
                </a:gridCol>
                <a:gridCol w="1632668">
                  <a:extLst>
                    <a:ext uri="{9D8B030D-6E8A-4147-A177-3AD203B41FA5}">
                      <a16:colId xmlns:a16="http://schemas.microsoft.com/office/drawing/2014/main" val="1406964688"/>
                    </a:ext>
                  </a:extLst>
                </a:gridCol>
                <a:gridCol w="1632668">
                  <a:extLst>
                    <a:ext uri="{9D8B030D-6E8A-4147-A177-3AD203B41FA5}">
                      <a16:colId xmlns:a16="http://schemas.microsoft.com/office/drawing/2014/main" val="2542312068"/>
                    </a:ext>
                  </a:extLst>
                </a:gridCol>
              </a:tblGrid>
              <a:tr h="2090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Input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Expected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Actual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Result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extLst>
                  <a:ext uri="{0D108BD9-81ED-4DB2-BD59-A6C34878D82A}">
                    <a16:rowId xmlns:a16="http://schemas.microsoft.com/office/drawing/2014/main" val="3575172799"/>
                  </a:ext>
                </a:extLst>
              </a:tr>
              <a:tr h="86521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Create Account </a:t>
                      </a:r>
                      <a:r>
                        <a:rPr lang="en-US" sz="11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1100">
                          <a:effectLst/>
                        </a:rPr>
                        <a:t> Enter User Name Password and click Create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Create User Account and Allow user to Login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 record created in Database. User unable to login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FAIL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extLst>
                  <a:ext uri="{0D108BD9-81ED-4DB2-BD59-A6C34878D82A}">
                    <a16:rowId xmlns:a16="http://schemas.microsoft.com/office/drawing/2014/main" val="784183978"/>
                  </a:ext>
                </a:extLst>
              </a:tr>
              <a:tr h="86521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Create Account </a:t>
                      </a:r>
                      <a:r>
                        <a:rPr lang="en-US" sz="11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1100">
                          <a:effectLst/>
                        </a:rPr>
                        <a:t> Enter User Name Password and click Create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Create User Account and Allow user to Login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User Record Created in database and user ale to login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PASS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extLst>
                  <a:ext uri="{0D108BD9-81ED-4DB2-BD59-A6C34878D82A}">
                    <a16:rowId xmlns:a16="http://schemas.microsoft.com/office/drawing/2014/main" val="1270696038"/>
                  </a:ext>
                </a:extLst>
              </a:tr>
              <a:tr h="10839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Major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Book Appointment </a:t>
                      </a:r>
                      <a:r>
                        <a:rPr lang="en-US" sz="1100" dirty="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1100" dirty="0">
                          <a:effectLst/>
                        </a:rPr>
                        <a:t> Enter all fields and click on Book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Create Booking record and display it in Appointment History page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 bookings record created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FAIL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extLst>
                  <a:ext uri="{0D108BD9-81ED-4DB2-BD59-A6C34878D82A}">
                    <a16:rowId xmlns:a16="http://schemas.microsoft.com/office/drawing/2014/main" val="1965008137"/>
                  </a:ext>
                </a:extLst>
              </a:tr>
              <a:tr h="86521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Create Account </a:t>
                      </a:r>
                      <a:r>
                        <a:rPr lang="en-US" sz="11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1100">
                          <a:effectLst/>
                        </a:rPr>
                        <a:t> Enter User Name Password and click Create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Create User Account and Allow user to Login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 record created in Database. User unable to login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PASS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extLst>
                  <a:ext uri="{0D108BD9-81ED-4DB2-BD59-A6C34878D82A}">
                    <a16:rowId xmlns:a16="http://schemas.microsoft.com/office/drawing/2014/main" val="1252884079"/>
                  </a:ext>
                </a:extLst>
              </a:tr>
              <a:tr h="6464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Major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Appointment History </a:t>
                      </a:r>
                      <a:r>
                        <a:rPr lang="en-US" sz="11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1100">
                          <a:effectLst/>
                        </a:rPr>
                        <a:t> Click on Select Appointment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Set canceled flag to 1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Status of cancel flag not changed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FAIL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extLst>
                  <a:ext uri="{0D108BD9-81ED-4DB2-BD59-A6C34878D82A}">
                    <a16:rowId xmlns:a16="http://schemas.microsoft.com/office/drawing/2014/main" val="3997863064"/>
                  </a:ext>
                </a:extLst>
              </a:tr>
              <a:tr h="6464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Appointment History </a:t>
                      </a:r>
                      <a:r>
                        <a:rPr lang="en-US" sz="11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1100">
                          <a:effectLst/>
                        </a:rPr>
                        <a:t> Click on Select Appointment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Set canceled flag to 1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Canceled flag set to 0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PASS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444" marR="67444" marT="0" marB="0"/>
                </a:tc>
                <a:extLst>
                  <a:ext uri="{0D108BD9-81ED-4DB2-BD59-A6C34878D82A}">
                    <a16:rowId xmlns:a16="http://schemas.microsoft.com/office/drawing/2014/main" val="3203707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965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02D11-D64D-F149-96E3-1B1811978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Analysis after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712D5-3B64-0D4D-AFDB-365E19B83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The application worked and functioning was as per the requirement</a:t>
            </a:r>
          </a:p>
          <a:p>
            <a:r>
              <a:rPr lang="en-US" sz="2000" dirty="0"/>
              <a:t>It has module integration issues and unit test cases failed for a few of the modules</a:t>
            </a:r>
          </a:p>
          <a:p>
            <a:r>
              <a:rPr lang="en-US" sz="2000" dirty="0"/>
              <a:t>A huge number of bugs were either Critical or Major</a:t>
            </a:r>
          </a:p>
          <a:p>
            <a:r>
              <a:rPr lang="en-US" sz="2000" dirty="0"/>
              <a:t>The application passed testing as per its defined specifications in the following tests:</a:t>
            </a:r>
          </a:p>
          <a:p>
            <a:pPr marL="457200" lvl="1" indent="0">
              <a:buNone/>
            </a:pPr>
            <a:r>
              <a:rPr lang="en-US" sz="1800" dirty="0"/>
              <a:t>Stress Testing</a:t>
            </a:r>
          </a:p>
          <a:p>
            <a:pPr marL="457200" lvl="1" indent="0">
              <a:buNone/>
            </a:pPr>
            <a:r>
              <a:rPr lang="en-US" sz="1800" dirty="0"/>
              <a:t>Load Testing (10000 users)</a:t>
            </a:r>
          </a:p>
          <a:p>
            <a:pPr marL="457200" lvl="1" indent="0">
              <a:buNone/>
            </a:pPr>
            <a:r>
              <a:rPr lang="en-US" sz="1800" dirty="0"/>
              <a:t>Endurance Testing</a:t>
            </a:r>
          </a:p>
          <a:p>
            <a:pPr marL="457200" lvl="1" indent="0">
              <a:buNone/>
            </a:pPr>
            <a:r>
              <a:rPr lang="en-US" sz="1800" dirty="0"/>
              <a:t>Spike Testing</a:t>
            </a:r>
          </a:p>
          <a:p>
            <a:pPr marL="457200" lvl="1" indent="0">
              <a:buNone/>
            </a:pPr>
            <a:r>
              <a:rPr lang="en-US" sz="1800" dirty="0"/>
              <a:t>Volume Testing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03776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553BA-A1BE-A741-A8F4-203000EEF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103357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Defect Testing tool used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22751E-C4F1-C046-B2C4-841BA089CD81}"/>
              </a:ext>
            </a:extLst>
          </p:cNvPr>
          <p:cNvSpPr/>
          <p:nvPr/>
        </p:nvSpPr>
        <p:spPr>
          <a:xfrm>
            <a:off x="3277984" y="6231557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000" dirty="0" err="1"/>
              <a:t>Codeception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308E2B-0B39-504A-A2F2-24C85AE05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282" y="1408228"/>
            <a:ext cx="9769434" cy="504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366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553BA-A1BE-A741-A8F4-203000EEF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103357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Defect Logging tool used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2837D4-6374-6445-A8B6-A7B684AA1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4312" y="1361742"/>
            <a:ext cx="8063345" cy="47057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D22751E-C4F1-C046-B2C4-841BA089CD81}"/>
              </a:ext>
            </a:extLst>
          </p:cNvPr>
          <p:cNvSpPr/>
          <p:nvPr/>
        </p:nvSpPr>
        <p:spPr>
          <a:xfrm>
            <a:off x="3277984" y="6231557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000" dirty="0"/>
              <a:t>Redmine Online</a:t>
            </a:r>
          </a:p>
        </p:txBody>
      </p:sp>
    </p:spTree>
    <p:extLst>
      <p:ext uri="{BB962C8B-B14F-4D97-AF65-F5344CB8AC3E}">
        <p14:creationId xmlns:p14="http://schemas.microsoft.com/office/powerpoint/2010/main" val="1554853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B86FA6-D13B-5C4A-85DC-035C380D933F}"/>
              </a:ext>
            </a:extLst>
          </p:cNvPr>
          <p:cNvSpPr/>
          <p:nvPr/>
        </p:nvSpPr>
        <p:spPr>
          <a:xfrm>
            <a:off x="2634738" y="2705725"/>
            <a:ext cx="6096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88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8019924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B86FA6-D13B-5C4A-85DC-035C380D933F}"/>
              </a:ext>
            </a:extLst>
          </p:cNvPr>
          <p:cNvSpPr/>
          <p:nvPr/>
        </p:nvSpPr>
        <p:spPr>
          <a:xfrm>
            <a:off x="3596640" y="2705725"/>
            <a:ext cx="6096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6069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7084E-332F-414A-ADB2-256242AA7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D2C6D-B964-D945-829C-56C86CDFA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To unearth and correct defects</a:t>
            </a:r>
          </a:p>
          <a:p>
            <a:r>
              <a:rPr lang="en-US" sz="2000" dirty="0"/>
              <a:t>Follow the TMM standards</a:t>
            </a:r>
          </a:p>
          <a:p>
            <a:r>
              <a:rPr lang="en-US" sz="2000" dirty="0"/>
              <a:t>To check for defects as early as possible to reduce the cost of defect fixing</a:t>
            </a:r>
          </a:p>
          <a:p>
            <a:r>
              <a:rPr lang="en-US" sz="2000" dirty="0"/>
              <a:t>To ensure that product works as user expected it to be</a:t>
            </a:r>
          </a:p>
        </p:txBody>
      </p:sp>
    </p:spTree>
    <p:extLst>
      <p:ext uri="{BB962C8B-B14F-4D97-AF65-F5344CB8AC3E}">
        <p14:creationId xmlns:p14="http://schemas.microsoft.com/office/powerpoint/2010/main" val="1346893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988D7-8388-7446-A304-833CEF703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software verification and validation?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24E64-EEA0-BF45-B8CC-032767D43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In software testing, verification and validation are the processes to check whether a software system meets the specifications and that it fulfils its intended purpose or not. Verification and validation is also known as V &amp; V. It may also be referred to as software quality control. It is a part of the </a:t>
            </a:r>
            <a:r>
              <a:rPr lang="en-IN" sz="2000" u="sng" dirty="0">
                <a:hlinkClick r:id="rId2"/>
              </a:rPr>
              <a:t>Software Development Life Cycle</a:t>
            </a:r>
            <a:r>
              <a:rPr lang="en-IN" sz="2000" dirty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47809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C60A-8797-0647-8454-E5216B2F5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a bug/defect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A46B7-4CDF-D942-8BBC-E22A99230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It is a term used to indicate a issue in a Software</a:t>
            </a:r>
          </a:p>
          <a:p>
            <a:r>
              <a:rPr lang="en-US" sz="2000" dirty="0"/>
              <a:t>A Software Defect can be mainly categorized as </a:t>
            </a:r>
          </a:p>
          <a:p>
            <a:pPr marL="0" indent="0">
              <a:buNone/>
            </a:pPr>
            <a:r>
              <a:rPr lang="en-US" sz="2000" dirty="0"/>
              <a:t>	Critical </a:t>
            </a:r>
          </a:p>
          <a:p>
            <a:pPr marL="0" indent="0">
              <a:buNone/>
            </a:pPr>
            <a:r>
              <a:rPr lang="en-US" sz="2000" dirty="0"/>
              <a:t>	Major</a:t>
            </a:r>
          </a:p>
          <a:p>
            <a:pPr marL="0" indent="0">
              <a:buNone/>
            </a:pPr>
            <a:r>
              <a:rPr lang="en-US" sz="2000" dirty="0"/>
              <a:t>	Minor </a:t>
            </a:r>
          </a:p>
        </p:txBody>
      </p:sp>
    </p:spTree>
    <p:extLst>
      <p:ext uri="{BB962C8B-B14F-4D97-AF65-F5344CB8AC3E}">
        <p14:creationId xmlns:p14="http://schemas.microsoft.com/office/powerpoint/2010/main" val="44243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4D116-CB1D-D540-977E-09EE7FB1C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180" y="253373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Testing Model Followed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6BBA9A5-E855-9B4A-AB8E-276F9CD2E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1898" y="1385484"/>
            <a:ext cx="7448204" cy="459683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F32ED20-B393-8545-9644-DA5905204D9F}"/>
              </a:ext>
            </a:extLst>
          </p:cNvPr>
          <p:cNvSpPr/>
          <p:nvPr/>
        </p:nvSpPr>
        <p:spPr>
          <a:xfrm>
            <a:off x="4446449" y="6235295"/>
            <a:ext cx="2842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Test Maturity Model (TMM)</a:t>
            </a:r>
          </a:p>
        </p:txBody>
      </p:sp>
    </p:spTree>
    <p:extLst>
      <p:ext uri="{BB962C8B-B14F-4D97-AF65-F5344CB8AC3E}">
        <p14:creationId xmlns:p14="http://schemas.microsoft.com/office/powerpoint/2010/main" val="344564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C60A-8797-0647-8454-E5216B2F5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46126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Types of testing performed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ABA7CC9-B3A6-3641-BFA3-29FD36AFD9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384" y="1676400"/>
            <a:ext cx="5581615" cy="518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2DC7AF-0A38-BD4D-99D3-E668012CC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384" y="1676400"/>
            <a:ext cx="5581616" cy="347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597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605F7-56CB-C94E-8B46-CC2CCB781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476" y="0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Hospital Management System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015240-A907-CC44-92A7-1B75A33A6F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400" y="1296297"/>
            <a:ext cx="7614670" cy="426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443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FF906-30D0-C047-B7EC-CF68D034B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51" y="0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Patient registration screen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6D1239-8E0C-024F-837A-CDEDAE178BE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074" y="1757648"/>
            <a:ext cx="5710126" cy="4507685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501A81D-AF08-7B4F-92D7-F42EDC40C95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2706622"/>
              </p:ext>
            </p:extLst>
          </p:nvPr>
        </p:nvGraphicFramePr>
        <p:xfrm>
          <a:off x="5909734" y="1757649"/>
          <a:ext cx="6201193" cy="45076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6420">
                  <a:extLst>
                    <a:ext uri="{9D8B030D-6E8A-4147-A177-3AD203B41FA5}">
                      <a16:colId xmlns:a16="http://schemas.microsoft.com/office/drawing/2014/main" val="2725633838"/>
                    </a:ext>
                  </a:extLst>
                </a:gridCol>
                <a:gridCol w="1754463">
                  <a:extLst>
                    <a:ext uri="{9D8B030D-6E8A-4147-A177-3AD203B41FA5}">
                      <a16:colId xmlns:a16="http://schemas.microsoft.com/office/drawing/2014/main" val="2504271287"/>
                    </a:ext>
                  </a:extLst>
                </a:gridCol>
                <a:gridCol w="1319076">
                  <a:extLst>
                    <a:ext uri="{9D8B030D-6E8A-4147-A177-3AD203B41FA5}">
                      <a16:colId xmlns:a16="http://schemas.microsoft.com/office/drawing/2014/main" val="1226331695"/>
                    </a:ext>
                  </a:extLst>
                </a:gridCol>
                <a:gridCol w="1264960">
                  <a:extLst>
                    <a:ext uri="{9D8B030D-6E8A-4147-A177-3AD203B41FA5}">
                      <a16:colId xmlns:a16="http://schemas.microsoft.com/office/drawing/2014/main" val="2578022201"/>
                    </a:ext>
                  </a:extLst>
                </a:gridCol>
                <a:gridCol w="1146274">
                  <a:extLst>
                    <a:ext uri="{9D8B030D-6E8A-4147-A177-3AD203B41FA5}">
                      <a16:colId xmlns:a16="http://schemas.microsoft.com/office/drawing/2014/main" val="617982647"/>
                    </a:ext>
                  </a:extLst>
                </a:gridCol>
              </a:tblGrid>
              <a:tr h="1659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Input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Expected 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Actual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Result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1623905368"/>
                  </a:ext>
                </a:extLst>
              </a:tr>
              <a:tr h="3228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Full Name = qwerty123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Shouldn’t accept numbers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Account created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639803324"/>
                  </a:ext>
                </a:extLst>
              </a:tr>
              <a:tr h="3070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Gender Not Selected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Ask user to select gender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Account Created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4108862606"/>
                  </a:ext>
                </a:extLst>
              </a:tr>
              <a:tr h="1568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Email= qwertycom.in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Invalid Email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Account Created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275958012"/>
                  </a:ext>
                </a:extLst>
              </a:tr>
              <a:tr h="1568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Password= ‘ ‘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Enter Password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Account Created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535184881"/>
                  </a:ext>
                </a:extLst>
              </a:tr>
              <a:tr h="3070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Major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= qwerty</a:t>
                      </a:r>
                      <a:endParaRPr lang="en-IN" sz="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Again= qw 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Doesn’t match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Account Created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3626365533"/>
                  </a:ext>
                </a:extLst>
              </a:tr>
              <a:tr h="4640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Minor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= A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must be more than 5 characters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Account Created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1427695192"/>
                  </a:ext>
                </a:extLst>
              </a:tr>
              <a:tr h="4640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Major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Terms not agreed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Ask user to Agree Terms before creating account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Account Created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2295431680"/>
                  </a:ext>
                </a:extLst>
              </a:tr>
              <a:tr h="4640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Full Name = qwerty123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Shouldn’t accept numbers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Numeric value not allowed in Full Name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350145082"/>
                  </a:ext>
                </a:extLst>
              </a:tr>
              <a:tr h="3070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Gender Not Selected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Ask user to select gender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Account Created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IN" sz="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3617664772"/>
                  </a:ext>
                </a:extLst>
              </a:tr>
              <a:tr h="3070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Email= qwertycom.in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Invalid Email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Please enter a correct email id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1317437157"/>
                  </a:ext>
                </a:extLst>
              </a:tr>
              <a:tr h="1568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Password= ‘ ‘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Enter Password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Please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3208499764"/>
                  </a:ext>
                </a:extLst>
              </a:tr>
              <a:tr h="3070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= qwerty</a:t>
                      </a:r>
                      <a:endParaRPr lang="en-IN" sz="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Again= qw 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Doesn’t match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Doesn’t Match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1935752349"/>
                  </a:ext>
                </a:extLst>
              </a:tr>
              <a:tr h="4640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NA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= A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must be more than 5 characters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Password not in correct format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1086449182"/>
                  </a:ext>
                </a:extLst>
              </a:tr>
              <a:tr h="1568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89" marR="48189" marT="0" marB="0"/>
                </a:tc>
                <a:extLst>
                  <a:ext uri="{0D108BD9-81ED-4DB2-BD59-A6C34878D82A}">
                    <a16:rowId xmlns:a16="http://schemas.microsoft.com/office/drawing/2014/main" val="3717613917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236F5719-81F5-1E48-9EA1-23B33DC230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-1"/>
            <a:ext cx="13662307" cy="533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65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13980-DE7F-1E4E-81A9-9F6A41BF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50" y="-135467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Edit profile screen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A3BB8A-1F60-3B4F-8A1B-F102837EF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9328" y="1985972"/>
            <a:ext cx="5327072" cy="3728950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90667EB-9075-E24C-9411-8FBDDBDDCE7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18438954"/>
              </p:ext>
            </p:extLst>
          </p:nvPr>
        </p:nvGraphicFramePr>
        <p:xfrm>
          <a:off x="5599788" y="1985972"/>
          <a:ext cx="6432884" cy="372895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01644">
                  <a:extLst>
                    <a:ext uri="{9D8B030D-6E8A-4147-A177-3AD203B41FA5}">
                      <a16:colId xmlns:a16="http://schemas.microsoft.com/office/drawing/2014/main" val="2103885197"/>
                    </a:ext>
                  </a:extLst>
                </a:gridCol>
                <a:gridCol w="1771890">
                  <a:extLst>
                    <a:ext uri="{9D8B030D-6E8A-4147-A177-3AD203B41FA5}">
                      <a16:colId xmlns:a16="http://schemas.microsoft.com/office/drawing/2014/main" val="1665295028"/>
                    </a:ext>
                  </a:extLst>
                </a:gridCol>
                <a:gridCol w="1286450">
                  <a:extLst>
                    <a:ext uri="{9D8B030D-6E8A-4147-A177-3AD203B41FA5}">
                      <a16:colId xmlns:a16="http://schemas.microsoft.com/office/drawing/2014/main" val="1559169795"/>
                    </a:ext>
                  </a:extLst>
                </a:gridCol>
                <a:gridCol w="1286450">
                  <a:extLst>
                    <a:ext uri="{9D8B030D-6E8A-4147-A177-3AD203B41FA5}">
                      <a16:colId xmlns:a16="http://schemas.microsoft.com/office/drawing/2014/main" val="2491020514"/>
                    </a:ext>
                  </a:extLst>
                </a:gridCol>
                <a:gridCol w="1286450">
                  <a:extLst>
                    <a:ext uri="{9D8B030D-6E8A-4147-A177-3AD203B41FA5}">
                      <a16:colId xmlns:a16="http://schemas.microsoft.com/office/drawing/2014/main" val="2302636698"/>
                    </a:ext>
                  </a:extLst>
                </a:gridCol>
              </a:tblGrid>
              <a:tr h="20248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Input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Expected 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Actual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Result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extLst>
                  <a:ext uri="{0D108BD9-81ED-4DB2-BD59-A6C34878D82A}">
                    <a16:rowId xmlns:a16="http://schemas.microsoft.com/office/drawing/2014/main" val="2320746558"/>
                  </a:ext>
                </a:extLst>
              </a:tr>
              <a:tr h="4143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Gender = male123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Shouldn’t accept number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Profile Updated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FAIL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extLst>
                  <a:ext uri="{0D108BD9-81ED-4DB2-BD59-A6C34878D82A}">
                    <a16:rowId xmlns:a16="http://schemas.microsoft.com/office/drawing/2014/main" val="2123912589"/>
                  </a:ext>
                </a:extLst>
              </a:tr>
              <a:tr h="4143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User Name= qwerty123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Shouldn’t accept Number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Profile Updated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FAIL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extLst>
                  <a:ext uri="{0D108BD9-81ED-4DB2-BD59-A6C34878D82A}">
                    <a16:rowId xmlns:a16="http://schemas.microsoft.com/office/drawing/2014/main" val="2113946051"/>
                  </a:ext>
                </a:extLst>
              </a:tr>
              <a:tr h="4143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Gender = male123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Shouldn’t accept number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Enter valid Gender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extLst>
                  <a:ext uri="{0D108BD9-81ED-4DB2-BD59-A6C34878D82A}">
                    <a16:rowId xmlns:a16="http://schemas.microsoft.com/office/drawing/2014/main" val="1135279671"/>
                  </a:ext>
                </a:extLst>
              </a:tr>
              <a:tr h="4143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Major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User Name= qwerty123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Shouldn’t accept Number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Numbers not allowed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extLst>
                  <a:ext uri="{0D108BD9-81ED-4DB2-BD59-A6C34878D82A}">
                    <a16:rowId xmlns:a16="http://schemas.microsoft.com/office/drawing/2014/main" val="465057421"/>
                  </a:ext>
                </a:extLst>
              </a:tr>
              <a:tr h="4143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Minor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Update your email ID </a:t>
                      </a:r>
                      <a:r>
                        <a:rPr lang="en-US" sz="900" dirty="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900" dirty="0">
                          <a:effectLst/>
                        </a:rPr>
                        <a:t> email ID = </a:t>
                      </a:r>
                      <a:r>
                        <a:rPr lang="en-US" sz="900" dirty="0" err="1">
                          <a:effectLst/>
                        </a:rPr>
                        <a:t>qwerty.com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Invalid Email ID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Email updated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FAIL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extLst>
                  <a:ext uri="{0D108BD9-81ED-4DB2-BD59-A6C34878D82A}">
                    <a16:rowId xmlns:a16="http://schemas.microsoft.com/office/drawing/2014/main" val="98329095"/>
                  </a:ext>
                </a:extLst>
              </a:tr>
              <a:tr h="6261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Update your email ID </a:t>
                      </a:r>
                      <a:r>
                        <a:rPr lang="en-US" sz="900">
                          <a:effectLst/>
                          <a:sym typeface="Wingdings" pitchFamily="2" charset="2"/>
                        </a:rPr>
                        <a:t></a:t>
                      </a:r>
                      <a:r>
                        <a:rPr lang="en-US" sz="900">
                          <a:effectLst/>
                        </a:rPr>
                        <a:t> email ID = qwerty.com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Invalid Email ID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Enter Valid Email ID</a:t>
                      </a:r>
                      <a:endParaRPr lang="en-IN" sz="9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extLst>
                  <a:ext uri="{0D108BD9-81ED-4DB2-BD59-A6C34878D82A}">
                    <a16:rowId xmlns:a16="http://schemas.microsoft.com/office/drawing/2014/main" val="1573686654"/>
                  </a:ext>
                </a:extLst>
              </a:tr>
              <a:tr h="4143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Minor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Update User Name = ‘ ‘ 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Please Enter User Name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Profile updated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FAIL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extLst>
                  <a:ext uri="{0D108BD9-81ED-4DB2-BD59-A6C34878D82A}">
                    <a16:rowId xmlns:a16="http://schemas.microsoft.com/office/drawing/2014/main" val="3306600408"/>
                  </a:ext>
                </a:extLst>
              </a:tr>
              <a:tr h="4143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Update User Name = ‘ ‘ 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Please Enter User Name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Please Enter a valid User Name</a:t>
                      </a:r>
                      <a:endParaRPr lang="en-IN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IN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363" marR="53363" marT="0" marB="0"/>
                </a:tc>
                <a:extLst>
                  <a:ext uri="{0D108BD9-81ED-4DB2-BD59-A6C34878D82A}">
                    <a16:rowId xmlns:a16="http://schemas.microsoft.com/office/drawing/2014/main" val="36920087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84176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1368</TotalTime>
  <Words>917</Words>
  <Application>Microsoft Macintosh PowerPoint</Application>
  <PresentationFormat>Widescreen</PresentationFormat>
  <Paragraphs>285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Celestial</vt:lpstr>
      <vt:lpstr>Software verification and validation presentation</vt:lpstr>
      <vt:lpstr>Objectives </vt:lpstr>
      <vt:lpstr>What is software verification and validation?</vt:lpstr>
      <vt:lpstr>What is a bug/defect ?</vt:lpstr>
      <vt:lpstr>Testing Model Followed</vt:lpstr>
      <vt:lpstr>Types of testing performed</vt:lpstr>
      <vt:lpstr>Hospital Management System</vt:lpstr>
      <vt:lpstr>Patient registration screen</vt:lpstr>
      <vt:lpstr>Edit profile screen</vt:lpstr>
      <vt:lpstr>Book appointment screen</vt:lpstr>
      <vt:lpstr>Appointment history screen</vt:lpstr>
      <vt:lpstr>Integration testing</vt:lpstr>
      <vt:lpstr>Analysis after testing</vt:lpstr>
      <vt:lpstr>Defect Testing tool used</vt:lpstr>
      <vt:lpstr>Defect Logging tool used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verification and validation presentation</dc:title>
  <dc:creator>samit</dc:creator>
  <cp:lastModifiedBy>samit</cp:lastModifiedBy>
  <cp:revision>46</cp:revision>
  <dcterms:created xsi:type="dcterms:W3CDTF">2018-12-11T00:02:45Z</dcterms:created>
  <dcterms:modified xsi:type="dcterms:W3CDTF">2018-12-14T00:10:53Z</dcterms:modified>
</cp:coreProperties>
</file>

<file path=docProps/thumbnail.jpeg>
</file>